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Light" charset="1" panose="00000400000000000000"/>
      <p:regular r:id="rId10"/>
    </p:embeddedFont>
    <p:embeddedFont>
      <p:font typeface="Montserrat Light Bold" charset="1" panose="00000800000000000000"/>
      <p:regular r:id="rId11"/>
    </p:embeddedFont>
    <p:embeddedFont>
      <p:font typeface="Montserrat Light Italics" charset="1" panose="00000400000000000000"/>
      <p:regular r:id="rId12"/>
    </p:embeddedFont>
    <p:embeddedFont>
      <p:font typeface="Montserrat Light Bold Italics" charset="1" panose="00000800000000000000"/>
      <p:regular r:id="rId13"/>
    </p:embeddedFont>
    <p:embeddedFont>
      <p:font typeface="Candal" charset="1" panose="02000503000000020004"/>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AF1"/>
        </a:solidFill>
      </p:bgPr>
    </p:bg>
    <p:spTree>
      <p:nvGrpSpPr>
        <p:cNvPr id="1" name=""/>
        <p:cNvGrpSpPr/>
        <p:nvPr/>
      </p:nvGrpSpPr>
      <p:grpSpPr>
        <a:xfrm>
          <a:off x="0" y="0"/>
          <a:ext cx="0" cy="0"/>
          <a:chOff x="0" y="0"/>
          <a:chExt cx="0" cy="0"/>
        </a:xfrm>
      </p:grpSpPr>
      <p:grpSp>
        <p:nvGrpSpPr>
          <p:cNvPr name="Group 2" id="2"/>
          <p:cNvGrpSpPr/>
          <p:nvPr/>
        </p:nvGrpSpPr>
        <p:grpSpPr>
          <a:xfrm rot="0">
            <a:off x="10226074" y="3607279"/>
            <a:ext cx="13276090" cy="12839376"/>
            <a:chOff x="0" y="0"/>
            <a:chExt cx="840446" cy="812800"/>
          </a:xfrm>
        </p:grpSpPr>
        <p:sp>
          <p:nvSpPr>
            <p:cNvPr name="Freeform 3" id="3"/>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true" flipV="false" rot="0">
            <a:off x="10638612" y="3607279"/>
            <a:ext cx="10066288" cy="8657008"/>
          </a:xfrm>
          <a:custGeom>
            <a:avLst/>
            <a:gdLst/>
            <a:ahLst/>
            <a:cxnLst/>
            <a:rect r="r" b="b" t="t" l="l"/>
            <a:pathLst>
              <a:path h="8657008" w="10066288">
                <a:moveTo>
                  <a:pt x="10066288" y="0"/>
                </a:moveTo>
                <a:lnTo>
                  <a:pt x="0" y="0"/>
                </a:lnTo>
                <a:lnTo>
                  <a:pt x="0" y="8657008"/>
                </a:lnTo>
                <a:lnTo>
                  <a:pt x="10066288" y="8657008"/>
                </a:lnTo>
                <a:lnTo>
                  <a:pt x="1006628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915238" y="-2221508"/>
            <a:ext cx="8477999" cy="84779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24706"/>
              </a:srgbClr>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445460" y="8581619"/>
            <a:ext cx="3909694" cy="39096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40784"/>
              </a:srgbClr>
            </a:solidFill>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323761" y="561049"/>
            <a:ext cx="17579291" cy="1104083"/>
          </a:xfrm>
          <a:prstGeom prst="rect">
            <a:avLst/>
          </a:prstGeom>
        </p:spPr>
        <p:txBody>
          <a:bodyPr anchor="t" rtlCol="false" tIns="0" lIns="0" bIns="0" rIns="0">
            <a:spAutoFit/>
          </a:bodyPr>
          <a:lstStyle/>
          <a:p>
            <a:pPr algn="ctr" marL="0" indent="0" lvl="0">
              <a:lnSpc>
                <a:spcPts val="8469"/>
              </a:lnSpc>
              <a:spcBef>
                <a:spcPct val="0"/>
              </a:spcBef>
            </a:pPr>
            <a:r>
              <a:rPr lang="en-US" sz="7989">
                <a:solidFill>
                  <a:srgbClr val="171A59"/>
                </a:solidFill>
                <a:latin typeface="Candal"/>
              </a:rPr>
              <a:t>Elementary Enrollment and</a:t>
            </a:r>
          </a:p>
        </p:txBody>
      </p:sp>
      <p:grpSp>
        <p:nvGrpSpPr>
          <p:cNvPr name="Group 13" id="13"/>
          <p:cNvGrpSpPr/>
          <p:nvPr/>
        </p:nvGrpSpPr>
        <p:grpSpPr>
          <a:xfrm rot="0">
            <a:off x="15671756" y="-358207"/>
            <a:ext cx="1192363" cy="119236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40784"/>
              </a:srgbClr>
            </a:soli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1028700" y="1927037"/>
            <a:ext cx="16583070" cy="853006"/>
          </a:xfrm>
          <a:prstGeom prst="rect">
            <a:avLst/>
          </a:prstGeom>
        </p:spPr>
        <p:txBody>
          <a:bodyPr anchor="t" rtlCol="false" tIns="0" lIns="0" bIns="0" rIns="0">
            <a:spAutoFit/>
          </a:bodyPr>
          <a:lstStyle/>
          <a:p>
            <a:pPr algn="ctr" marL="0" indent="0" lvl="0">
              <a:lnSpc>
                <a:spcPts val="6561"/>
              </a:lnSpc>
              <a:spcBef>
                <a:spcPct val="0"/>
              </a:spcBef>
            </a:pPr>
            <a:r>
              <a:rPr lang="en-US" sz="6189">
                <a:solidFill>
                  <a:srgbClr val="171A59"/>
                </a:solidFill>
                <a:latin typeface="Candal"/>
              </a:rPr>
              <a:t>Student </a:t>
            </a:r>
            <a:r>
              <a:rPr lang="en-US" sz="6189">
                <a:solidFill>
                  <a:srgbClr val="171A59"/>
                </a:solidFill>
                <a:latin typeface="Candal"/>
              </a:rPr>
              <a:t>Record Management</a:t>
            </a:r>
          </a:p>
        </p:txBody>
      </p:sp>
      <p:sp>
        <p:nvSpPr>
          <p:cNvPr name="TextBox 17" id="17"/>
          <p:cNvSpPr txBox="true"/>
          <p:nvPr/>
        </p:nvSpPr>
        <p:spPr>
          <a:xfrm rot="0">
            <a:off x="852465" y="3041948"/>
            <a:ext cx="16583070" cy="853006"/>
          </a:xfrm>
          <a:prstGeom prst="rect">
            <a:avLst/>
          </a:prstGeom>
        </p:spPr>
        <p:txBody>
          <a:bodyPr anchor="t" rtlCol="false" tIns="0" lIns="0" bIns="0" rIns="0">
            <a:spAutoFit/>
          </a:bodyPr>
          <a:lstStyle/>
          <a:p>
            <a:pPr algn="ctr" marL="0" indent="0" lvl="0">
              <a:lnSpc>
                <a:spcPts val="6561"/>
              </a:lnSpc>
              <a:spcBef>
                <a:spcPct val="0"/>
              </a:spcBef>
            </a:pPr>
            <a:r>
              <a:rPr lang="en-US" sz="6189">
                <a:solidFill>
                  <a:srgbClr val="171A59"/>
                </a:solidFill>
                <a:latin typeface="Candal"/>
              </a:rPr>
              <a:t>System</a:t>
            </a:r>
          </a:p>
        </p:txBody>
      </p:sp>
      <p:sp>
        <p:nvSpPr>
          <p:cNvPr name="TextBox 18" id="18"/>
          <p:cNvSpPr txBox="true"/>
          <p:nvPr/>
        </p:nvSpPr>
        <p:spPr>
          <a:xfrm rot="0">
            <a:off x="552051" y="5573912"/>
            <a:ext cx="10086561" cy="3416363"/>
          </a:xfrm>
          <a:prstGeom prst="rect">
            <a:avLst/>
          </a:prstGeom>
        </p:spPr>
        <p:txBody>
          <a:bodyPr anchor="t" rtlCol="false" tIns="0" lIns="0" bIns="0" rIns="0">
            <a:spAutoFit/>
          </a:bodyPr>
          <a:lstStyle/>
          <a:p>
            <a:pPr algn="just">
              <a:lnSpc>
                <a:spcPts val="5501"/>
              </a:lnSpc>
            </a:pPr>
            <a:r>
              <a:rPr lang="en-US" sz="5189">
                <a:solidFill>
                  <a:srgbClr val="171A59"/>
                </a:solidFill>
                <a:latin typeface="Candal"/>
              </a:rPr>
              <a:t>Presented by: </a:t>
            </a:r>
          </a:p>
          <a:p>
            <a:pPr algn="just">
              <a:lnSpc>
                <a:spcPts val="5443"/>
              </a:lnSpc>
            </a:pPr>
            <a:r>
              <a:rPr lang="en-US" sz="4389">
                <a:solidFill>
                  <a:srgbClr val="171A59"/>
                </a:solidFill>
                <a:latin typeface="Candal"/>
              </a:rPr>
              <a:t>VINCE GRIEGO I. GRATUITO</a:t>
            </a:r>
          </a:p>
          <a:p>
            <a:pPr algn="just">
              <a:lnSpc>
                <a:spcPts val="5443"/>
              </a:lnSpc>
            </a:pPr>
            <a:r>
              <a:rPr lang="en-US" sz="4389">
                <a:solidFill>
                  <a:srgbClr val="171A59"/>
                </a:solidFill>
                <a:latin typeface="Candal"/>
              </a:rPr>
              <a:t>JOHN FORD C. BULIAG</a:t>
            </a:r>
          </a:p>
          <a:p>
            <a:pPr algn="just">
              <a:lnSpc>
                <a:spcPts val="5443"/>
              </a:lnSpc>
            </a:pPr>
            <a:r>
              <a:rPr lang="en-US" sz="4389">
                <a:solidFill>
                  <a:srgbClr val="171A59"/>
                </a:solidFill>
                <a:latin typeface="Candal"/>
              </a:rPr>
              <a:t>KARRY ALMOND R. TAN</a:t>
            </a:r>
          </a:p>
          <a:p>
            <a:pPr algn="just" marL="0" indent="0" lvl="0">
              <a:lnSpc>
                <a:spcPts val="5443"/>
              </a:lnSpc>
            </a:pPr>
            <a:r>
              <a:rPr lang="en-US" sz="4389">
                <a:solidFill>
                  <a:srgbClr val="171A59"/>
                </a:solidFill>
                <a:latin typeface="Candal"/>
              </a:rPr>
              <a:t>RENOR JR. BENITO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AF1"/>
        </a:solidFill>
      </p:bgPr>
    </p:bg>
    <p:spTree>
      <p:nvGrpSpPr>
        <p:cNvPr id="1" name=""/>
        <p:cNvGrpSpPr/>
        <p:nvPr/>
      </p:nvGrpSpPr>
      <p:grpSpPr>
        <a:xfrm>
          <a:off x="0" y="0"/>
          <a:ext cx="0" cy="0"/>
          <a:chOff x="0" y="0"/>
          <a:chExt cx="0" cy="0"/>
        </a:xfrm>
      </p:grpSpPr>
      <p:grpSp>
        <p:nvGrpSpPr>
          <p:cNvPr name="Group 2" id="2"/>
          <p:cNvGrpSpPr/>
          <p:nvPr/>
        </p:nvGrpSpPr>
        <p:grpSpPr>
          <a:xfrm rot="0">
            <a:off x="-2088103" y="-1736352"/>
            <a:ext cx="6233607" cy="6028554"/>
            <a:chOff x="0" y="0"/>
            <a:chExt cx="840446" cy="812800"/>
          </a:xfrm>
        </p:grpSpPr>
        <p:sp>
          <p:nvSpPr>
            <p:cNvPr name="Freeform 3" id="3"/>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3502575" y="-1575883"/>
            <a:ext cx="6233607" cy="6028554"/>
            <a:chOff x="0" y="0"/>
            <a:chExt cx="840446" cy="812800"/>
          </a:xfrm>
        </p:grpSpPr>
        <p:sp>
          <p:nvSpPr>
            <p:cNvPr name="Freeform 6" id="6"/>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true" flipV="false" rot="0">
            <a:off x="0" y="5549401"/>
            <a:ext cx="9634143" cy="6708867"/>
          </a:xfrm>
          <a:custGeom>
            <a:avLst/>
            <a:gdLst/>
            <a:ahLst/>
            <a:cxnLst/>
            <a:rect r="r" b="b" t="t" l="l"/>
            <a:pathLst>
              <a:path h="6708867" w="9634143">
                <a:moveTo>
                  <a:pt x="9634143" y="0"/>
                </a:moveTo>
                <a:lnTo>
                  <a:pt x="0" y="0"/>
                </a:lnTo>
                <a:lnTo>
                  <a:pt x="0" y="6708867"/>
                </a:lnTo>
                <a:lnTo>
                  <a:pt x="9634143" y="6708867"/>
                </a:lnTo>
                <a:lnTo>
                  <a:pt x="963414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390589" y="9644995"/>
            <a:ext cx="1327684" cy="1284010"/>
            <a:chOff x="0" y="0"/>
            <a:chExt cx="840446" cy="812800"/>
          </a:xfrm>
        </p:grpSpPr>
        <p:sp>
          <p:nvSpPr>
            <p:cNvPr name="Freeform 10" id="10"/>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6349126" y="862234"/>
            <a:ext cx="5589749" cy="917107"/>
          </a:xfrm>
          <a:prstGeom prst="rect">
            <a:avLst/>
          </a:prstGeom>
        </p:spPr>
        <p:txBody>
          <a:bodyPr anchor="t" rtlCol="false" tIns="0" lIns="0" bIns="0" rIns="0">
            <a:spAutoFit/>
          </a:bodyPr>
          <a:lstStyle/>
          <a:p>
            <a:pPr algn="ctr" marL="0" indent="0" lvl="0">
              <a:lnSpc>
                <a:spcPts val="6975"/>
              </a:lnSpc>
              <a:spcBef>
                <a:spcPct val="0"/>
              </a:spcBef>
            </a:pPr>
            <a:r>
              <a:rPr lang="en-US" sz="6580">
                <a:solidFill>
                  <a:srgbClr val="171A59"/>
                </a:solidFill>
                <a:latin typeface="Candal"/>
              </a:rPr>
              <a:t>Description</a:t>
            </a:r>
          </a:p>
        </p:txBody>
      </p:sp>
      <p:sp>
        <p:nvSpPr>
          <p:cNvPr name="TextBox 13" id="13"/>
          <p:cNvSpPr txBox="true"/>
          <p:nvPr/>
        </p:nvSpPr>
        <p:spPr>
          <a:xfrm rot="0">
            <a:off x="1849321" y="2207911"/>
            <a:ext cx="14589359" cy="3879401"/>
          </a:xfrm>
          <a:prstGeom prst="rect">
            <a:avLst/>
          </a:prstGeom>
        </p:spPr>
        <p:txBody>
          <a:bodyPr anchor="t" rtlCol="false" tIns="0" lIns="0" bIns="0" rIns="0">
            <a:spAutoFit/>
          </a:bodyPr>
          <a:lstStyle/>
          <a:p>
            <a:pPr algn="ctr">
              <a:lnSpc>
                <a:spcPts val="4497"/>
              </a:lnSpc>
            </a:pPr>
            <a:r>
              <a:rPr lang="en-US" sz="2939">
                <a:solidFill>
                  <a:srgbClr val="171A59"/>
                </a:solidFill>
                <a:latin typeface="Canva Sans Bold"/>
              </a:rPr>
              <a:t>­­­­­The Elementary Enrollment and Student Record Management System is a software that is tailored specifically to facilitate an efficient enrollment process for elementary school. The program focuses on the implementation of an easy-to-access interface ensuring seamless access to vital information for not only the students but to the educators, parents, and administrators, enhancing most school operations.</a:t>
            </a:r>
          </a:p>
          <a:p>
            <a:pPr algn="ctr">
              <a:lnSpc>
                <a:spcPts val="4344"/>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AF1"/>
        </a:solidFill>
      </p:bgPr>
    </p:bg>
    <p:spTree>
      <p:nvGrpSpPr>
        <p:cNvPr id="1" name=""/>
        <p:cNvGrpSpPr/>
        <p:nvPr/>
      </p:nvGrpSpPr>
      <p:grpSpPr>
        <a:xfrm>
          <a:off x="0" y="0"/>
          <a:ext cx="0" cy="0"/>
          <a:chOff x="0" y="0"/>
          <a:chExt cx="0" cy="0"/>
        </a:xfrm>
      </p:grpSpPr>
      <p:grpSp>
        <p:nvGrpSpPr>
          <p:cNvPr name="Group 2" id="2"/>
          <p:cNvGrpSpPr/>
          <p:nvPr/>
        </p:nvGrpSpPr>
        <p:grpSpPr>
          <a:xfrm rot="0">
            <a:off x="14396880" y="-2963288"/>
            <a:ext cx="6701692" cy="6481241"/>
            <a:chOff x="0" y="0"/>
            <a:chExt cx="840446" cy="812800"/>
          </a:xfrm>
        </p:grpSpPr>
        <p:sp>
          <p:nvSpPr>
            <p:cNvPr name="Freeform 3" id="3"/>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9144000" y="2474043"/>
            <a:ext cx="8405161" cy="8282904"/>
          </a:xfrm>
          <a:custGeom>
            <a:avLst/>
            <a:gdLst/>
            <a:ahLst/>
            <a:cxnLst/>
            <a:rect r="r" b="b" t="t" l="l"/>
            <a:pathLst>
              <a:path h="8282904" w="8405161">
                <a:moveTo>
                  <a:pt x="0" y="0"/>
                </a:moveTo>
                <a:lnTo>
                  <a:pt x="8405161" y="0"/>
                </a:lnTo>
                <a:lnTo>
                  <a:pt x="8405161" y="8282904"/>
                </a:lnTo>
                <a:lnTo>
                  <a:pt x="0" y="82829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805772" y="4275706"/>
            <a:ext cx="8460216" cy="8181919"/>
            <a:chOff x="0" y="0"/>
            <a:chExt cx="840446" cy="812800"/>
          </a:xfrm>
        </p:grpSpPr>
        <p:sp>
          <p:nvSpPr>
            <p:cNvPr name="Freeform 7" id="7"/>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849727">
            <a:off x="7348709" y="8124015"/>
            <a:ext cx="1533222" cy="1457954"/>
          </a:xfrm>
          <a:custGeom>
            <a:avLst/>
            <a:gdLst/>
            <a:ahLst/>
            <a:cxnLst/>
            <a:rect r="r" b="b" t="t" l="l"/>
            <a:pathLst>
              <a:path h="1457954" w="1533222">
                <a:moveTo>
                  <a:pt x="0" y="0"/>
                </a:moveTo>
                <a:lnTo>
                  <a:pt x="1533221" y="0"/>
                </a:lnTo>
                <a:lnTo>
                  <a:pt x="1533221" y="1457954"/>
                </a:lnTo>
                <a:lnTo>
                  <a:pt x="0" y="14579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41651" y="1898333"/>
            <a:ext cx="7388282" cy="5227210"/>
          </a:xfrm>
          <a:custGeom>
            <a:avLst/>
            <a:gdLst/>
            <a:ahLst/>
            <a:cxnLst/>
            <a:rect r="r" b="b" t="t" l="l"/>
            <a:pathLst>
              <a:path h="5227210" w="7388282">
                <a:moveTo>
                  <a:pt x="0" y="0"/>
                </a:moveTo>
                <a:lnTo>
                  <a:pt x="7388283" y="0"/>
                </a:lnTo>
                <a:lnTo>
                  <a:pt x="7388283" y="5227210"/>
                </a:lnTo>
                <a:lnTo>
                  <a:pt x="0" y="52272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1" id="11"/>
          <p:cNvSpPr txBox="true"/>
          <p:nvPr/>
        </p:nvSpPr>
        <p:spPr>
          <a:xfrm rot="0">
            <a:off x="1641651" y="3744238"/>
            <a:ext cx="7395336" cy="1167711"/>
          </a:xfrm>
          <a:prstGeom prst="rect">
            <a:avLst/>
          </a:prstGeom>
        </p:spPr>
        <p:txBody>
          <a:bodyPr anchor="t" rtlCol="false" tIns="0" lIns="0" bIns="0" rIns="0">
            <a:spAutoFit/>
          </a:bodyPr>
          <a:lstStyle/>
          <a:p>
            <a:pPr algn="ctr" marL="0" indent="0" lvl="0">
              <a:lnSpc>
                <a:spcPts val="8855"/>
              </a:lnSpc>
              <a:spcBef>
                <a:spcPct val="0"/>
              </a:spcBef>
            </a:pPr>
            <a:r>
              <a:rPr lang="en-US" sz="8354">
                <a:solidFill>
                  <a:srgbClr val="FFFEF7"/>
                </a:solidFill>
                <a:latin typeface="Candal"/>
              </a:rPr>
              <a:t>OUTPUTS</a:t>
            </a:r>
          </a:p>
        </p:txBody>
      </p:sp>
      <p:sp>
        <p:nvSpPr>
          <p:cNvPr name="Freeform 12" id="12"/>
          <p:cNvSpPr/>
          <p:nvPr/>
        </p:nvSpPr>
        <p:spPr>
          <a:xfrm flipH="false" flipV="false" rot="690390">
            <a:off x="406114" y="487176"/>
            <a:ext cx="1138960" cy="1083047"/>
          </a:xfrm>
          <a:custGeom>
            <a:avLst/>
            <a:gdLst/>
            <a:ahLst/>
            <a:cxnLst/>
            <a:rect r="r" b="b" t="t" l="l"/>
            <a:pathLst>
              <a:path h="1083047" w="1138960">
                <a:moveTo>
                  <a:pt x="0" y="0"/>
                </a:moveTo>
                <a:lnTo>
                  <a:pt x="1138960" y="0"/>
                </a:lnTo>
                <a:lnTo>
                  <a:pt x="1138960" y="1083048"/>
                </a:lnTo>
                <a:lnTo>
                  <a:pt x="0" y="10830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1074085">
            <a:off x="10871117" y="1497889"/>
            <a:ext cx="842234" cy="800888"/>
          </a:xfrm>
          <a:custGeom>
            <a:avLst/>
            <a:gdLst/>
            <a:ahLst/>
            <a:cxnLst/>
            <a:rect r="r" b="b" t="t" l="l"/>
            <a:pathLst>
              <a:path h="800888" w="842234">
                <a:moveTo>
                  <a:pt x="0" y="0"/>
                </a:moveTo>
                <a:lnTo>
                  <a:pt x="842234" y="0"/>
                </a:lnTo>
                <a:lnTo>
                  <a:pt x="842234" y="800888"/>
                </a:lnTo>
                <a:lnTo>
                  <a:pt x="0" y="8008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727951">
            <a:off x="1821004" y="5794140"/>
            <a:ext cx="1851743" cy="2139620"/>
          </a:xfrm>
          <a:custGeom>
            <a:avLst/>
            <a:gdLst/>
            <a:ahLst/>
            <a:cxnLst/>
            <a:rect r="r" b="b" t="t" l="l"/>
            <a:pathLst>
              <a:path h="2139620" w="1851743">
                <a:moveTo>
                  <a:pt x="0" y="0"/>
                </a:moveTo>
                <a:lnTo>
                  <a:pt x="1851743" y="0"/>
                </a:lnTo>
                <a:lnTo>
                  <a:pt x="1851743" y="2139619"/>
                </a:lnTo>
                <a:lnTo>
                  <a:pt x="0" y="21396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1074085">
            <a:off x="7823612" y="5953005"/>
            <a:ext cx="842234" cy="800888"/>
          </a:xfrm>
          <a:custGeom>
            <a:avLst/>
            <a:gdLst/>
            <a:ahLst/>
            <a:cxnLst/>
            <a:rect r="r" b="b" t="t" l="l"/>
            <a:pathLst>
              <a:path h="800888" w="842234">
                <a:moveTo>
                  <a:pt x="0" y="0"/>
                </a:moveTo>
                <a:lnTo>
                  <a:pt x="842234" y="0"/>
                </a:lnTo>
                <a:lnTo>
                  <a:pt x="842234" y="800888"/>
                </a:lnTo>
                <a:lnTo>
                  <a:pt x="0" y="8008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AF1"/>
        </a:solidFill>
      </p:bgPr>
    </p:bg>
    <p:spTree>
      <p:nvGrpSpPr>
        <p:cNvPr id="1" name=""/>
        <p:cNvGrpSpPr/>
        <p:nvPr/>
      </p:nvGrpSpPr>
      <p:grpSpPr>
        <a:xfrm>
          <a:off x="0" y="0"/>
          <a:ext cx="0" cy="0"/>
          <a:chOff x="0" y="0"/>
          <a:chExt cx="0" cy="0"/>
        </a:xfrm>
      </p:grpSpPr>
      <p:grpSp>
        <p:nvGrpSpPr>
          <p:cNvPr name="Group 2" id="2"/>
          <p:cNvGrpSpPr/>
          <p:nvPr/>
        </p:nvGrpSpPr>
        <p:grpSpPr>
          <a:xfrm rot="0">
            <a:off x="-477005" y="9580428"/>
            <a:ext cx="19326005" cy="1413145"/>
            <a:chOff x="0" y="0"/>
            <a:chExt cx="5089977" cy="372186"/>
          </a:xfrm>
        </p:grpSpPr>
        <p:sp>
          <p:nvSpPr>
            <p:cNvPr name="Freeform 3" id="3"/>
            <p:cNvSpPr/>
            <p:nvPr/>
          </p:nvSpPr>
          <p:spPr>
            <a:xfrm flipH="false" flipV="false" rot="0">
              <a:off x="0" y="0"/>
              <a:ext cx="5089977" cy="372186"/>
            </a:xfrm>
            <a:custGeom>
              <a:avLst/>
              <a:gdLst/>
              <a:ahLst/>
              <a:cxnLst/>
              <a:rect r="r" b="b" t="t" l="l"/>
              <a:pathLst>
                <a:path h="372186" w="5089977">
                  <a:moveTo>
                    <a:pt x="0" y="0"/>
                  </a:moveTo>
                  <a:lnTo>
                    <a:pt x="5089977" y="0"/>
                  </a:lnTo>
                  <a:lnTo>
                    <a:pt x="5089977" y="372186"/>
                  </a:lnTo>
                  <a:lnTo>
                    <a:pt x="0" y="372186"/>
                  </a:lnTo>
                  <a:close/>
                </a:path>
              </a:pathLst>
            </a:custGeom>
            <a:solidFill>
              <a:srgbClr val="F2E982">
                <a:alpha val="40784"/>
              </a:srgbClr>
            </a:solidFill>
            <a:ln cap="sq">
              <a:noFill/>
              <a:prstDash val="solid"/>
              <a:miter/>
            </a:ln>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4947488" y="-1985844"/>
            <a:ext cx="4968619" cy="4805178"/>
            <a:chOff x="0" y="0"/>
            <a:chExt cx="840446" cy="812800"/>
          </a:xfrm>
        </p:grpSpPr>
        <p:sp>
          <p:nvSpPr>
            <p:cNvPr name="Freeform 6" id="6"/>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738658" y="7496233"/>
            <a:ext cx="1477316" cy="1428720"/>
            <a:chOff x="0" y="0"/>
            <a:chExt cx="840446" cy="812800"/>
          </a:xfrm>
        </p:grpSpPr>
        <p:sp>
          <p:nvSpPr>
            <p:cNvPr name="Freeform 9" id="9"/>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833881" y="4384104"/>
            <a:ext cx="5002020" cy="5539872"/>
          </a:xfrm>
          <a:custGeom>
            <a:avLst/>
            <a:gdLst/>
            <a:ahLst/>
            <a:cxnLst/>
            <a:rect r="r" b="b" t="t" l="l"/>
            <a:pathLst>
              <a:path h="5539872" w="5002020">
                <a:moveTo>
                  <a:pt x="0" y="0"/>
                </a:moveTo>
                <a:lnTo>
                  <a:pt x="5002020" y="0"/>
                </a:lnTo>
                <a:lnTo>
                  <a:pt x="5002020" y="5539872"/>
                </a:lnTo>
                <a:lnTo>
                  <a:pt x="0" y="5539872"/>
                </a:lnTo>
                <a:lnTo>
                  <a:pt x="0" y="0"/>
                </a:lnTo>
                <a:close/>
              </a:path>
            </a:pathLst>
          </a:custGeom>
          <a:blipFill>
            <a:blip r:embed="rId2"/>
            <a:stretch>
              <a:fillRect l="0" t="0" r="0" b="0"/>
            </a:stretch>
          </a:blipFill>
        </p:spPr>
      </p:sp>
      <p:sp>
        <p:nvSpPr>
          <p:cNvPr name="Freeform 12" id="12"/>
          <p:cNvSpPr/>
          <p:nvPr/>
        </p:nvSpPr>
        <p:spPr>
          <a:xfrm flipH="false" flipV="false" rot="0">
            <a:off x="6750301" y="4454381"/>
            <a:ext cx="4787397" cy="5497157"/>
          </a:xfrm>
          <a:custGeom>
            <a:avLst/>
            <a:gdLst/>
            <a:ahLst/>
            <a:cxnLst/>
            <a:rect r="r" b="b" t="t" l="l"/>
            <a:pathLst>
              <a:path h="5497157" w="4787397">
                <a:moveTo>
                  <a:pt x="0" y="0"/>
                </a:moveTo>
                <a:lnTo>
                  <a:pt x="4787398" y="0"/>
                </a:lnTo>
                <a:lnTo>
                  <a:pt x="4787398" y="5497157"/>
                </a:lnTo>
                <a:lnTo>
                  <a:pt x="0" y="5497157"/>
                </a:lnTo>
                <a:lnTo>
                  <a:pt x="0" y="0"/>
                </a:lnTo>
                <a:close/>
              </a:path>
            </a:pathLst>
          </a:custGeom>
          <a:blipFill>
            <a:blip r:embed="rId3"/>
            <a:stretch>
              <a:fillRect l="0" t="0" r="0" b="0"/>
            </a:stretch>
          </a:blipFill>
        </p:spPr>
      </p:sp>
      <p:sp>
        <p:nvSpPr>
          <p:cNvPr name="Freeform 13" id="13"/>
          <p:cNvSpPr/>
          <p:nvPr/>
        </p:nvSpPr>
        <p:spPr>
          <a:xfrm flipH="false" flipV="false" rot="0">
            <a:off x="12452515" y="4411666"/>
            <a:ext cx="4989947" cy="5512310"/>
          </a:xfrm>
          <a:custGeom>
            <a:avLst/>
            <a:gdLst/>
            <a:ahLst/>
            <a:cxnLst/>
            <a:rect r="r" b="b" t="t" l="l"/>
            <a:pathLst>
              <a:path h="5512310" w="4989947">
                <a:moveTo>
                  <a:pt x="0" y="0"/>
                </a:moveTo>
                <a:lnTo>
                  <a:pt x="4989946" y="0"/>
                </a:lnTo>
                <a:lnTo>
                  <a:pt x="4989946" y="5512310"/>
                </a:lnTo>
                <a:lnTo>
                  <a:pt x="0" y="5512310"/>
                </a:lnTo>
                <a:lnTo>
                  <a:pt x="0" y="0"/>
                </a:lnTo>
                <a:close/>
              </a:path>
            </a:pathLst>
          </a:custGeom>
          <a:blipFill>
            <a:blip r:embed="rId4"/>
            <a:stretch>
              <a:fillRect l="0" t="0" r="0" b="0"/>
            </a:stretch>
          </a:blipFill>
        </p:spPr>
      </p:sp>
      <p:sp>
        <p:nvSpPr>
          <p:cNvPr name="TextBox 14" id="14"/>
          <p:cNvSpPr txBox="true"/>
          <p:nvPr/>
        </p:nvSpPr>
        <p:spPr>
          <a:xfrm rot="0">
            <a:off x="1792356" y="1707261"/>
            <a:ext cx="15232616" cy="2138421"/>
          </a:xfrm>
          <a:prstGeom prst="rect">
            <a:avLst/>
          </a:prstGeom>
        </p:spPr>
        <p:txBody>
          <a:bodyPr anchor="t" rtlCol="false" tIns="0" lIns="0" bIns="0" rIns="0">
            <a:spAutoFit/>
          </a:bodyPr>
          <a:lstStyle/>
          <a:p>
            <a:pPr algn="just">
              <a:lnSpc>
                <a:spcPts val="4344"/>
              </a:lnSpc>
            </a:pPr>
            <a:r>
              <a:rPr lang="en-US" sz="2839">
                <a:solidFill>
                  <a:srgbClr val="171A59"/>
                </a:solidFill>
                <a:latin typeface="Canva Sans Bold"/>
              </a:rPr>
              <a:t>Implementing a flexible login system in the project allows users to regain access to their designated accounts even in the event of forgotten passwords. They can utilize their unique ID number to initiate the password reset process and establish a new one. This feature enhances user convenience and ensures account recovery.</a:t>
            </a:r>
          </a:p>
        </p:txBody>
      </p:sp>
      <p:sp>
        <p:nvSpPr>
          <p:cNvPr name="TextBox 15" id="15"/>
          <p:cNvSpPr txBox="true"/>
          <p:nvPr/>
        </p:nvSpPr>
        <p:spPr>
          <a:xfrm rot="0">
            <a:off x="0" y="603327"/>
            <a:ext cx="11713857" cy="936471"/>
          </a:xfrm>
          <a:prstGeom prst="rect">
            <a:avLst/>
          </a:prstGeom>
        </p:spPr>
        <p:txBody>
          <a:bodyPr anchor="t" rtlCol="false" tIns="0" lIns="0" bIns="0" rIns="0">
            <a:spAutoFit/>
          </a:bodyPr>
          <a:lstStyle/>
          <a:p>
            <a:pPr algn="ctr" marL="0" indent="0" lvl="0">
              <a:lnSpc>
                <a:spcPts val="7113"/>
              </a:lnSpc>
              <a:spcBef>
                <a:spcPct val="0"/>
              </a:spcBef>
            </a:pPr>
            <a:r>
              <a:rPr lang="en-US" sz="6711">
                <a:solidFill>
                  <a:srgbClr val="171A59"/>
                </a:solidFill>
                <a:latin typeface="Candal"/>
              </a:rPr>
              <a:t>Flexible Login System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AF1"/>
        </a:solidFill>
      </p:bgPr>
    </p:bg>
    <p:spTree>
      <p:nvGrpSpPr>
        <p:cNvPr id="1" name=""/>
        <p:cNvGrpSpPr/>
        <p:nvPr/>
      </p:nvGrpSpPr>
      <p:grpSpPr>
        <a:xfrm>
          <a:off x="0" y="0"/>
          <a:ext cx="0" cy="0"/>
          <a:chOff x="0" y="0"/>
          <a:chExt cx="0" cy="0"/>
        </a:xfrm>
      </p:grpSpPr>
      <p:grpSp>
        <p:nvGrpSpPr>
          <p:cNvPr name="Group 2" id="2"/>
          <p:cNvGrpSpPr/>
          <p:nvPr/>
        </p:nvGrpSpPr>
        <p:grpSpPr>
          <a:xfrm rot="0">
            <a:off x="-477005" y="9580428"/>
            <a:ext cx="19326005" cy="1413145"/>
            <a:chOff x="0" y="0"/>
            <a:chExt cx="5089977" cy="372186"/>
          </a:xfrm>
        </p:grpSpPr>
        <p:sp>
          <p:nvSpPr>
            <p:cNvPr name="Freeform 3" id="3"/>
            <p:cNvSpPr/>
            <p:nvPr/>
          </p:nvSpPr>
          <p:spPr>
            <a:xfrm flipH="false" flipV="false" rot="0">
              <a:off x="0" y="0"/>
              <a:ext cx="5089977" cy="372186"/>
            </a:xfrm>
            <a:custGeom>
              <a:avLst/>
              <a:gdLst/>
              <a:ahLst/>
              <a:cxnLst/>
              <a:rect r="r" b="b" t="t" l="l"/>
              <a:pathLst>
                <a:path h="372186" w="5089977">
                  <a:moveTo>
                    <a:pt x="0" y="0"/>
                  </a:moveTo>
                  <a:lnTo>
                    <a:pt x="5089977" y="0"/>
                  </a:lnTo>
                  <a:lnTo>
                    <a:pt x="5089977" y="372186"/>
                  </a:lnTo>
                  <a:lnTo>
                    <a:pt x="0" y="372186"/>
                  </a:lnTo>
                  <a:close/>
                </a:path>
              </a:pathLst>
            </a:custGeom>
            <a:solidFill>
              <a:srgbClr val="F2E982">
                <a:alpha val="40784"/>
              </a:srgbClr>
            </a:solidFill>
            <a:ln cap="sq">
              <a:noFill/>
              <a:prstDash val="solid"/>
              <a:miter/>
            </a:ln>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4947488" y="-1985844"/>
            <a:ext cx="4968619" cy="4805178"/>
            <a:chOff x="0" y="0"/>
            <a:chExt cx="840446" cy="812800"/>
          </a:xfrm>
        </p:grpSpPr>
        <p:sp>
          <p:nvSpPr>
            <p:cNvPr name="Freeform 6" id="6"/>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738658" y="7496233"/>
            <a:ext cx="1477316" cy="1428720"/>
            <a:chOff x="0" y="0"/>
            <a:chExt cx="840446" cy="812800"/>
          </a:xfrm>
        </p:grpSpPr>
        <p:sp>
          <p:nvSpPr>
            <p:cNvPr name="Freeform 9" id="9"/>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338149" y="4858920"/>
            <a:ext cx="8466151" cy="4721507"/>
          </a:xfrm>
          <a:custGeom>
            <a:avLst/>
            <a:gdLst/>
            <a:ahLst/>
            <a:cxnLst/>
            <a:rect r="r" b="b" t="t" l="l"/>
            <a:pathLst>
              <a:path h="4721507" w="8466151">
                <a:moveTo>
                  <a:pt x="0" y="0"/>
                </a:moveTo>
                <a:lnTo>
                  <a:pt x="8466151" y="0"/>
                </a:lnTo>
                <a:lnTo>
                  <a:pt x="8466151" y="4721508"/>
                </a:lnTo>
                <a:lnTo>
                  <a:pt x="0" y="4721508"/>
                </a:lnTo>
                <a:lnTo>
                  <a:pt x="0" y="0"/>
                </a:lnTo>
                <a:close/>
              </a:path>
            </a:pathLst>
          </a:custGeom>
          <a:blipFill>
            <a:blip r:embed="rId2"/>
            <a:stretch>
              <a:fillRect l="0" t="0" r="0" b="0"/>
            </a:stretch>
          </a:blipFill>
        </p:spPr>
      </p:sp>
      <p:sp>
        <p:nvSpPr>
          <p:cNvPr name="Freeform 12" id="12"/>
          <p:cNvSpPr/>
          <p:nvPr/>
        </p:nvSpPr>
        <p:spPr>
          <a:xfrm flipH="false" flipV="false" rot="0">
            <a:off x="9185998" y="4925726"/>
            <a:ext cx="8639407" cy="4654701"/>
          </a:xfrm>
          <a:custGeom>
            <a:avLst/>
            <a:gdLst/>
            <a:ahLst/>
            <a:cxnLst/>
            <a:rect r="r" b="b" t="t" l="l"/>
            <a:pathLst>
              <a:path h="4654701" w="8639407">
                <a:moveTo>
                  <a:pt x="0" y="0"/>
                </a:moveTo>
                <a:lnTo>
                  <a:pt x="8639407" y="0"/>
                </a:lnTo>
                <a:lnTo>
                  <a:pt x="8639407" y="4654702"/>
                </a:lnTo>
                <a:lnTo>
                  <a:pt x="0" y="4654702"/>
                </a:lnTo>
                <a:lnTo>
                  <a:pt x="0" y="0"/>
                </a:lnTo>
                <a:close/>
              </a:path>
            </a:pathLst>
          </a:custGeom>
          <a:blipFill>
            <a:blip r:embed="rId3"/>
            <a:stretch>
              <a:fillRect l="0" t="0" r="0" b="0"/>
            </a:stretch>
          </a:blipFill>
        </p:spPr>
      </p:sp>
      <p:sp>
        <p:nvSpPr>
          <p:cNvPr name="TextBox 13" id="13"/>
          <p:cNvSpPr txBox="true"/>
          <p:nvPr/>
        </p:nvSpPr>
        <p:spPr>
          <a:xfrm rot="0">
            <a:off x="1527692" y="1743218"/>
            <a:ext cx="15232616" cy="1294126"/>
          </a:xfrm>
          <a:prstGeom prst="rect">
            <a:avLst/>
          </a:prstGeom>
        </p:spPr>
        <p:txBody>
          <a:bodyPr anchor="t" rtlCol="false" tIns="0" lIns="0" bIns="0" rIns="0">
            <a:spAutoFit/>
          </a:bodyPr>
          <a:lstStyle/>
          <a:p>
            <a:pPr algn="just">
              <a:lnSpc>
                <a:spcPts val="5262"/>
              </a:lnSpc>
            </a:pPr>
            <a:r>
              <a:rPr lang="en-US" sz="3439">
                <a:solidFill>
                  <a:srgbClr val="171A59"/>
                </a:solidFill>
                <a:latin typeface="Canva Sans Bold"/>
              </a:rPr>
              <a:t>The system provides a straightforward interface for the user to interact and navigate throughout their needed information with ease.</a:t>
            </a:r>
          </a:p>
        </p:txBody>
      </p:sp>
      <p:sp>
        <p:nvSpPr>
          <p:cNvPr name="TextBox 14" id="14"/>
          <p:cNvSpPr txBox="true"/>
          <p:nvPr/>
        </p:nvSpPr>
        <p:spPr>
          <a:xfrm rot="0">
            <a:off x="0" y="603327"/>
            <a:ext cx="11713857" cy="1839341"/>
          </a:xfrm>
          <a:prstGeom prst="rect">
            <a:avLst/>
          </a:prstGeom>
        </p:spPr>
        <p:txBody>
          <a:bodyPr anchor="t" rtlCol="false" tIns="0" lIns="0" bIns="0" rIns="0">
            <a:spAutoFit/>
          </a:bodyPr>
          <a:lstStyle/>
          <a:p>
            <a:pPr algn="ctr">
              <a:lnSpc>
                <a:spcPts val="7113"/>
              </a:lnSpc>
            </a:pPr>
            <a:r>
              <a:rPr lang="en-US" sz="6711">
                <a:solidFill>
                  <a:srgbClr val="171A59"/>
                </a:solidFill>
                <a:latin typeface="Candal"/>
              </a:rPr>
              <a:t>Efficient Data Access</a:t>
            </a:r>
          </a:p>
          <a:p>
            <a:pPr algn="ctr" marL="0" indent="0" lvl="0">
              <a:lnSpc>
                <a:spcPts val="7113"/>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AF1"/>
        </a:solidFill>
      </p:bgPr>
    </p:bg>
    <p:spTree>
      <p:nvGrpSpPr>
        <p:cNvPr id="1" name=""/>
        <p:cNvGrpSpPr/>
        <p:nvPr/>
      </p:nvGrpSpPr>
      <p:grpSpPr>
        <a:xfrm>
          <a:off x="0" y="0"/>
          <a:ext cx="0" cy="0"/>
          <a:chOff x="0" y="0"/>
          <a:chExt cx="0" cy="0"/>
        </a:xfrm>
      </p:grpSpPr>
      <p:grpSp>
        <p:nvGrpSpPr>
          <p:cNvPr name="Group 2" id="2"/>
          <p:cNvGrpSpPr/>
          <p:nvPr/>
        </p:nvGrpSpPr>
        <p:grpSpPr>
          <a:xfrm rot="0">
            <a:off x="-477005" y="9580428"/>
            <a:ext cx="19326005" cy="1413145"/>
            <a:chOff x="0" y="0"/>
            <a:chExt cx="5089977" cy="372186"/>
          </a:xfrm>
        </p:grpSpPr>
        <p:sp>
          <p:nvSpPr>
            <p:cNvPr name="Freeform 3" id="3"/>
            <p:cNvSpPr/>
            <p:nvPr/>
          </p:nvSpPr>
          <p:spPr>
            <a:xfrm flipH="false" flipV="false" rot="0">
              <a:off x="0" y="0"/>
              <a:ext cx="5089977" cy="372186"/>
            </a:xfrm>
            <a:custGeom>
              <a:avLst/>
              <a:gdLst/>
              <a:ahLst/>
              <a:cxnLst/>
              <a:rect r="r" b="b" t="t" l="l"/>
              <a:pathLst>
                <a:path h="372186" w="5089977">
                  <a:moveTo>
                    <a:pt x="0" y="0"/>
                  </a:moveTo>
                  <a:lnTo>
                    <a:pt x="5089977" y="0"/>
                  </a:lnTo>
                  <a:lnTo>
                    <a:pt x="5089977" y="372186"/>
                  </a:lnTo>
                  <a:lnTo>
                    <a:pt x="0" y="372186"/>
                  </a:lnTo>
                  <a:close/>
                </a:path>
              </a:pathLst>
            </a:custGeom>
            <a:solidFill>
              <a:srgbClr val="F2E982">
                <a:alpha val="40784"/>
              </a:srgbClr>
            </a:solidFill>
            <a:ln cap="sq">
              <a:noFill/>
              <a:prstDash val="solid"/>
              <a:miter/>
            </a:ln>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4947488" y="-1985844"/>
            <a:ext cx="4968619" cy="4805178"/>
            <a:chOff x="0" y="0"/>
            <a:chExt cx="840446" cy="812800"/>
          </a:xfrm>
        </p:grpSpPr>
        <p:sp>
          <p:nvSpPr>
            <p:cNvPr name="Freeform 6" id="6"/>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738658" y="7496233"/>
            <a:ext cx="1477316" cy="1428720"/>
            <a:chOff x="0" y="0"/>
            <a:chExt cx="840446" cy="812800"/>
          </a:xfrm>
        </p:grpSpPr>
        <p:sp>
          <p:nvSpPr>
            <p:cNvPr name="Freeform 9" id="9"/>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231298" y="4576422"/>
            <a:ext cx="5886963" cy="3187802"/>
          </a:xfrm>
          <a:custGeom>
            <a:avLst/>
            <a:gdLst/>
            <a:ahLst/>
            <a:cxnLst/>
            <a:rect r="r" b="b" t="t" l="l"/>
            <a:pathLst>
              <a:path h="3187802" w="5886963">
                <a:moveTo>
                  <a:pt x="0" y="0"/>
                </a:moveTo>
                <a:lnTo>
                  <a:pt x="5886962" y="0"/>
                </a:lnTo>
                <a:lnTo>
                  <a:pt x="5886962" y="3187802"/>
                </a:lnTo>
                <a:lnTo>
                  <a:pt x="0" y="3187802"/>
                </a:lnTo>
                <a:lnTo>
                  <a:pt x="0" y="0"/>
                </a:lnTo>
                <a:close/>
              </a:path>
            </a:pathLst>
          </a:custGeom>
          <a:blipFill>
            <a:blip r:embed="rId2"/>
            <a:stretch>
              <a:fillRect l="0" t="0" r="0" b="0"/>
            </a:stretch>
          </a:blipFill>
        </p:spPr>
      </p:sp>
      <p:sp>
        <p:nvSpPr>
          <p:cNvPr name="Freeform 12" id="12"/>
          <p:cNvSpPr/>
          <p:nvPr/>
        </p:nvSpPr>
        <p:spPr>
          <a:xfrm flipH="false" flipV="false" rot="0">
            <a:off x="12207357" y="6854537"/>
            <a:ext cx="5849345" cy="3152414"/>
          </a:xfrm>
          <a:custGeom>
            <a:avLst/>
            <a:gdLst/>
            <a:ahLst/>
            <a:cxnLst/>
            <a:rect r="r" b="b" t="t" l="l"/>
            <a:pathLst>
              <a:path h="3152414" w="5849345">
                <a:moveTo>
                  <a:pt x="0" y="0"/>
                </a:moveTo>
                <a:lnTo>
                  <a:pt x="5849345" y="0"/>
                </a:lnTo>
                <a:lnTo>
                  <a:pt x="5849345" y="3152413"/>
                </a:lnTo>
                <a:lnTo>
                  <a:pt x="0" y="3152413"/>
                </a:lnTo>
                <a:lnTo>
                  <a:pt x="0" y="0"/>
                </a:lnTo>
                <a:close/>
              </a:path>
            </a:pathLst>
          </a:custGeom>
          <a:blipFill>
            <a:blip r:embed="rId3"/>
            <a:stretch>
              <a:fillRect l="0" t="0" r="0" b="0"/>
            </a:stretch>
          </a:blipFill>
        </p:spPr>
      </p:sp>
      <p:sp>
        <p:nvSpPr>
          <p:cNvPr name="Freeform 13" id="13"/>
          <p:cNvSpPr/>
          <p:nvPr/>
        </p:nvSpPr>
        <p:spPr>
          <a:xfrm flipH="false" flipV="false" rot="0">
            <a:off x="6118260" y="5566282"/>
            <a:ext cx="6089097" cy="3284277"/>
          </a:xfrm>
          <a:custGeom>
            <a:avLst/>
            <a:gdLst/>
            <a:ahLst/>
            <a:cxnLst/>
            <a:rect r="r" b="b" t="t" l="l"/>
            <a:pathLst>
              <a:path h="3284277" w="6089097">
                <a:moveTo>
                  <a:pt x="0" y="0"/>
                </a:moveTo>
                <a:lnTo>
                  <a:pt x="6089097" y="0"/>
                </a:lnTo>
                <a:lnTo>
                  <a:pt x="6089097" y="3284276"/>
                </a:lnTo>
                <a:lnTo>
                  <a:pt x="0" y="3284276"/>
                </a:lnTo>
                <a:lnTo>
                  <a:pt x="0" y="0"/>
                </a:lnTo>
                <a:close/>
              </a:path>
            </a:pathLst>
          </a:custGeom>
          <a:blipFill>
            <a:blip r:embed="rId4"/>
            <a:stretch>
              <a:fillRect l="0" t="0" r="0" b="0"/>
            </a:stretch>
          </a:blipFill>
        </p:spPr>
      </p:sp>
      <p:sp>
        <p:nvSpPr>
          <p:cNvPr name="TextBox 14" id="14"/>
          <p:cNvSpPr txBox="true"/>
          <p:nvPr/>
        </p:nvSpPr>
        <p:spPr>
          <a:xfrm rot="0">
            <a:off x="1028700" y="1743218"/>
            <a:ext cx="16403098" cy="1960876"/>
          </a:xfrm>
          <a:prstGeom prst="rect">
            <a:avLst/>
          </a:prstGeom>
        </p:spPr>
        <p:txBody>
          <a:bodyPr anchor="t" rtlCol="false" tIns="0" lIns="0" bIns="0" rIns="0">
            <a:spAutoFit/>
          </a:bodyPr>
          <a:lstStyle/>
          <a:p>
            <a:pPr algn="ctr">
              <a:lnSpc>
                <a:spcPts val="5262"/>
              </a:lnSpc>
            </a:pPr>
            <a:r>
              <a:rPr lang="en-US" sz="3439">
                <a:solidFill>
                  <a:srgbClr val="171A59"/>
                </a:solidFill>
                <a:latin typeface="Canva Sans Bold"/>
              </a:rPr>
              <a:t>As for the administrator from the specified school, they could easily navigate and manipulate student data record or could be able to track an active and inactive account of the student.</a:t>
            </a:r>
          </a:p>
        </p:txBody>
      </p:sp>
      <p:sp>
        <p:nvSpPr>
          <p:cNvPr name="TextBox 15" id="15"/>
          <p:cNvSpPr txBox="true"/>
          <p:nvPr/>
        </p:nvSpPr>
        <p:spPr>
          <a:xfrm rot="0">
            <a:off x="231298" y="677549"/>
            <a:ext cx="17825405" cy="842084"/>
          </a:xfrm>
          <a:prstGeom prst="rect">
            <a:avLst/>
          </a:prstGeom>
        </p:spPr>
        <p:txBody>
          <a:bodyPr anchor="t" rtlCol="false" tIns="0" lIns="0" bIns="0" rIns="0">
            <a:spAutoFit/>
          </a:bodyPr>
          <a:lstStyle/>
          <a:p>
            <a:pPr algn="ctr" marL="0" indent="0" lvl="0">
              <a:lnSpc>
                <a:spcPts val="6477"/>
              </a:lnSpc>
              <a:spcBef>
                <a:spcPct val="0"/>
              </a:spcBef>
            </a:pPr>
            <a:r>
              <a:rPr lang="en-US" sz="6111">
                <a:solidFill>
                  <a:srgbClr val="171A59"/>
                </a:solidFill>
                <a:latin typeface="Candal"/>
              </a:rPr>
              <a:t>Efficient Student Record Manipulation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AF1"/>
        </a:solidFill>
      </p:bgPr>
    </p:bg>
    <p:spTree>
      <p:nvGrpSpPr>
        <p:cNvPr id="1" name=""/>
        <p:cNvGrpSpPr/>
        <p:nvPr/>
      </p:nvGrpSpPr>
      <p:grpSpPr>
        <a:xfrm>
          <a:off x="0" y="0"/>
          <a:ext cx="0" cy="0"/>
          <a:chOff x="0" y="0"/>
          <a:chExt cx="0" cy="0"/>
        </a:xfrm>
      </p:grpSpPr>
      <p:grpSp>
        <p:nvGrpSpPr>
          <p:cNvPr name="Group 2" id="2"/>
          <p:cNvGrpSpPr/>
          <p:nvPr/>
        </p:nvGrpSpPr>
        <p:grpSpPr>
          <a:xfrm rot="0">
            <a:off x="-477005" y="9580428"/>
            <a:ext cx="19326005" cy="1413145"/>
            <a:chOff x="0" y="0"/>
            <a:chExt cx="5089977" cy="372186"/>
          </a:xfrm>
        </p:grpSpPr>
        <p:sp>
          <p:nvSpPr>
            <p:cNvPr name="Freeform 3" id="3"/>
            <p:cNvSpPr/>
            <p:nvPr/>
          </p:nvSpPr>
          <p:spPr>
            <a:xfrm flipH="false" flipV="false" rot="0">
              <a:off x="0" y="0"/>
              <a:ext cx="5089977" cy="372186"/>
            </a:xfrm>
            <a:custGeom>
              <a:avLst/>
              <a:gdLst/>
              <a:ahLst/>
              <a:cxnLst/>
              <a:rect r="r" b="b" t="t" l="l"/>
              <a:pathLst>
                <a:path h="372186" w="5089977">
                  <a:moveTo>
                    <a:pt x="0" y="0"/>
                  </a:moveTo>
                  <a:lnTo>
                    <a:pt x="5089977" y="0"/>
                  </a:lnTo>
                  <a:lnTo>
                    <a:pt x="5089977" y="372186"/>
                  </a:lnTo>
                  <a:lnTo>
                    <a:pt x="0" y="372186"/>
                  </a:lnTo>
                  <a:close/>
                </a:path>
              </a:pathLst>
            </a:custGeom>
            <a:solidFill>
              <a:srgbClr val="F2E982">
                <a:alpha val="40784"/>
              </a:srgbClr>
            </a:solidFill>
            <a:ln cap="sq">
              <a:noFill/>
              <a:prstDash val="solid"/>
              <a:miter/>
            </a:ln>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4947488" y="-1985844"/>
            <a:ext cx="4968619" cy="4805178"/>
            <a:chOff x="0" y="0"/>
            <a:chExt cx="840446" cy="812800"/>
          </a:xfrm>
        </p:grpSpPr>
        <p:sp>
          <p:nvSpPr>
            <p:cNvPr name="Freeform 6" id="6"/>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738658" y="7496233"/>
            <a:ext cx="1477316" cy="1428720"/>
            <a:chOff x="0" y="0"/>
            <a:chExt cx="840446" cy="812800"/>
          </a:xfrm>
        </p:grpSpPr>
        <p:sp>
          <p:nvSpPr>
            <p:cNvPr name="Freeform 9" id="9"/>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419552" y="5816955"/>
            <a:ext cx="7649505" cy="4296860"/>
          </a:xfrm>
          <a:custGeom>
            <a:avLst/>
            <a:gdLst/>
            <a:ahLst/>
            <a:cxnLst/>
            <a:rect r="r" b="b" t="t" l="l"/>
            <a:pathLst>
              <a:path h="4296860" w="7649505">
                <a:moveTo>
                  <a:pt x="0" y="0"/>
                </a:moveTo>
                <a:lnTo>
                  <a:pt x="7649506" y="0"/>
                </a:lnTo>
                <a:lnTo>
                  <a:pt x="7649506" y="4296860"/>
                </a:lnTo>
                <a:lnTo>
                  <a:pt x="0" y="4296860"/>
                </a:lnTo>
                <a:lnTo>
                  <a:pt x="0" y="0"/>
                </a:lnTo>
                <a:close/>
              </a:path>
            </a:pathLst>
          </a:custGeom>
          <a:blipFill>
            <a:blip r:embed="rId2"/>
            <a:stretch>
              <a:fillRect l="0" t="0" r="0" b="0"/>
            </a:stretch>
          </a:blipFill>
        </p:spPr>
      </p:sp>
      <p:sp>
        <p:nvSpPr>
          <p:cNvPr name="Freeform 12" id="12"/>
          <p:cNvSpPr/>
          <p:nvPr/>
        </p:nvSpPr>
        <p:spPr>
          <a:xfrm flipH="false" flipV="false" rot="0">
            <a:off x="9745333" y="5816955"/>
            <a:ext cx="7681846" cy="4296860"/>
          </a:xfrm>
          <a:custGeom>
            <a:avLst/>
            <a:gdLst/>
            <a:ahLst/>
            <a:cxnLst/>
            <a:rect r="r" b="b" t="t" l="l"/>
            <a:pathLst>
              <a:path h="4296860" w="7681846">
                <a:moveTo>
                  <a:pt x="0" y="0"/>
                </a:moveTo>
                <a:lnTo>
                  <a:pt x="7681846" y="0"/>
                </a:lnTo>
                <a:lnTo>
                  <a:pt x="7681846" y="4296860"/>
                </a:lnTo>
                <a:lnTo>
                  <a:pt x="0" y="4296860"/>
                </a:lnTo>
                <a:lnTo>
                  <a:pt x="0" y="0"/>
                </a:lnTo>
                <a:close/>
              </a:path>
            </a:pathLst>
          </a:custGeom>
          <a:blipFill>
            <a:blip r:embed="rId3"/>
            <a:stretch>
              <a:fillRect l="0" t="0" r="0" b="0"/>
            </a:stretch>
          </a:blipFill>
        </p:spPr>
      </p:sp>
      <p:sp>
        <p:nvSpPr>
          <p:cNvPr name="TextBox 13" id="13"/>
          <p:cNvSpPr txBox="true"/>
          <p:nvPr/>
        </p:nvSpPr>
        <p:spPr>
          <a:xfrm rot="0">
            <a:off x="684627" y="2478976"/>
            <a:ext cx="17002742" cy="3511164"/>
          </a:xfrm>
          <a:prstGeom prst="rect">
            <a:avLst/>
          </a:prstGeom>
        </p:spPr>
        <p:txBody>
          <a:bodyPr anchor="t" rtlCol="false" tIns="0" lIns="0" bIns="0" rIns="0">
            <a:spAutoFit/>
          </a:bodyPr>
          <a:lstStyle/>
          <a:p>
            <a:pPr algn="just" marL="656229" indent="-328114" lvl="1">
              <a:lnSpc>
                <a:spcPts val="4650"/>
              </a:lnSpc>
              <a:buFont typeface="Arial"/>
              <a:buChar char="•"/>
            </a:pPr>
            <a:r>
              <a:rPr lang="en-US" sz="3039">
                <a:solidFill>
                  <a:srgbClr val="171A59"/>
                </a:solidFill>
                <a:latin typeface="Canva Sans Bold"/>
              </a:rPr>
              <a:t>The user can track their transactions within the school using either the hard copy of the specified payment or from their payment history.</a:t>
            </a:r>
          </a:p>
          <a:p>
            <a:pPr algn="just">
              <a:lnSpc>
                <a:spcPts val="4650"/>
              </a:lnSpc>
            </a:pPr>
          </a:p>
          <a:p>
            <a:pPr algn="just" marL="656229" indent="-328114" lvl="1">
              <a:lnSpc>
                <a:spcPts val="4650"/>
              </a:lnSpc>
              <a:buFont typeface="Arial"/>
              <a:buChar char="•"/>
            </a:pPr>
            <a:r>
              <a:rPr lang="en-US" sz="3039">
                <a:solidFill>
                  <a:srgbClr val="171A59"/>
                </a:solidFill>
                <a:latin typeface="Canva Sans Bold"/>
              </a:rPr>
              <a:t>If the user may not be able to directly pay to the school, they could simply decide to make their transaction with the local payment implemented within the system.</a:t>
            </a:r>
          </a:p>
          <a:p>
            <a:pPr algn="just">
              <a:lnSpc>
                <a:spcPts val="4650"/>
              </a:lnSpc>
            </a:pPr>
          </a:p>
        </p:txBody>
      </p:sp>
      <p:sp>
        <p:nvSpPr>
          <p:cNvPr name="TextBox 14" id="14"/>
          <p:cNvSpPr txBox="true"/>
          <p:nvPr/>
        </p:nvSpPr>
        <p:spPr>
          <a:xfrm rot="0">
            <a:off x="231298" y="502470"/>
            <a:ext cx="17825405" cy="2480384"/>
          </a:xfrm>
          <a:prstGeom prst="rect">
            <a:avLst/>
          </a:prstGeom>
        </p:spPr>
        <p:txBody>
          <a:bodyPr anchor="t" rtlCol="false" tIns="0" lIns="0" bIns="0" rIns="0">
            <a:spAutoFit/>
          </a:bodyPr>
          <a:lstStyle/>
          <a:p>
            <a:pPr algn="ctr">
              <a:lnSpc>
                <a:spcPts val="6477"/>
              </a:lnSpc>
            </a:pPr>
            <a:r>
              <a:rPr lang="en-US" sz="6111">
                <a:solidFill>
                  <a:srgbClr val="171A59"/>
                </a:solidFill>
                <a:latin typeface="Candal"/>
              </a:rPr>
              <a:t>Personal Transaction Tracking and Local payment</a:t>
            </a:r>
          </a:p>
          <a:p>
            <a:pPr algn="ctr" marL="0" indent="0" lvl="0">
              <a:lnSpc>
                <a:spcPts val="6477"/>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AF1"/>
        </a:solidFill>
      </p:bgPr>
    </p:bg>
    <p:spTree>
      <p:nvGrpSpPr>
        <p:cNvPr id="1" name=""/>
        <p:cNvGrpSpPr/>
        <p:nvPr/>
      </p:nvGrpSpPr>
      <p:grpSpPr>
        <a:xfrm>
          <a:off x="0" y="0"/>
          <a:ext cx="0" cy="0"/>
          <a:chOff x="0" y="0"/>
          <a:chExt cx="0" cy="0"/>
        </a:xfrm>
      </p:grpSpPr>
      <p:grpSp>
        <p:nvGrpSpPr>
          <p:cNvPr name="Group 2" id="2"/>
          <p:cNvGrpSpPr/>
          <p:nvPr/>
        </p:nvGrpSpPr>
        <p:grpSpPr>
          <a:xfrm rot="0">
            <a:off x="-477005" y="9580428"/>
            <a:ext cx="19326005" cy="1413145"/>
            <a:chOff x="0" y="0"/>
            <a:chExt cx="5089977" cy="372186"/>
          </a:xfrm>
        </p:grpSpPr>
        <p:sp>
          <p:nvSpPr>
            <p:cNvPr name="Freeform 3" id="3"/>
            <p:cNvSpPr/>
            <p:nvPr/>
          </p:nvSpPr>
          <p:spPr>
            <a:xfrm flipH="false" flipV="false" rot="0">
              <a:off x="0" y="0"/>
              <a:ext cx="5089977" cy="372186"/>
            </a:xfrm>
            <a:custGeom>
              <a:avLst/>
              <a:gdLst/>
              <a:ahLst/>
              <a:cxnLst/>
              <a:rect r="r" b="b" t="t" l="l"/>
              <a:pathLst>
                <a:path h="372186" w="5089977">
                  <a:moveTo>
                    <a:pt x="0" y="0"/>
                  </a:moveTo>
                  <a:lnTo>
                    <a:pt x="5089977" y="0"/>
                  </a:lnTo>
                  <a:lnTo>
                    <a:pt x="5089977" y="372186"/>
                  </a:lnTo>
                  <a:lnTo>
                    <a:pt x="0" y="372186"/>
                  </a:lnTo>
                  <a:close/>
                </a:path>
              </a:pathLst>
            </a:custGeom>
            <a:solidFill>
              <a:srgbClr val="F2E982">
                <a:alpha val="40784"/>
              </a:srgbClr>
            </a:solidFill>
            <a:ln cap="sq">
              <a:noFill/>
              <a:prstDash val="solid"/>
              <a:miter/>
            </a:ln>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4947488" y="-1985844"/>
            <a:ext cx="4968619" cy="4805178"/>
            <a:chOff x="0" y="0"/>
            <a:chExt cx="840446" cy="812800"/>
          </a:xfrm>
        </p:grpSpPr>
        <p:sp>
          <p:nvSpPr>
            <p:cNvPr name="Freeform 6" id="6"/>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738658" y="7496233"/>
            <a:ext cx="1477316" cy="1428720"/>
            <a:chOff x="0" y="0"/>
            <a:chExt cx="840446" cy="812800"/>
          </a:xfrm>
        </p:grpSpPr>
        <p:sp>
          <p:nvSpPr>
            <p:cNvPr name="Freeform 9" id="9"/>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6673277" y="3950067"/>
            <a:ext cx="4941446" cy="6135522"/>
          </a:xfrm>
          <a:custGeom>
            <a:avLst/>
            <a:gdLst/>
            <a:ahLst/>
            <a:cxnLst/>
            <a:rect r="r" b="b" t="t" l="l"/>
            <a:pathLst>
              <a:path h="6135522" w="4941446">
                <a:moveTo>
                  <a:pt x="0" y="0"/>
                </a:moveTo>
                <a:lnTo>
                  <a:pt x="4941446" y="0"/>
                </a:lnTo>
                <a:lnTo>
                  <a:pt x="4941446" y="6135522"/>
                </a:lnTo>
                <a:lnTo>
                  <a:pt x="0" y="6135522"/>
                </a:lnTo>
                <a:lnTo>
                  <a:pt x="0" y="0"/>
                </a:lnTo>
                <a:close/>
              </a:path>
            </a:pathLst>
          </a:custGeom>
          <a:blipFill>
            <a:blip r:embed="rId2"/>
            <a:stretch>
              <a:fillRect l="0" t="0" r="0" b="0"/>
            </a:stretch>
          </a:blipFill>
        </p:spPr>
      </p:sp>
      <p:sp>
        <p:nvSpPr>
          <p:cNvPr name="TextBox 12" id="12"/>
          <p:cNvSpPr txBox="true"/>
          <p:nvPr/>
        </p:nvSpPr>
        <p:spPr>
          <a:xfrm rot="0">
            <a:off x="642629" y="1692965"/>
            <a:ext cx="17002742" cy="2565142"/>
          </a:xfrm>
          <a:prstGeom prst="rect">
            <a:avLst/>
          </a:prstGeom>
        </p:spPr>
        <p:txBody>
          <a:bodyPr anchor="t" rtlCol="false" tIns="0" lIns="0" bIns="0" rIns="0">
            <a:spAutoFit/>
          </a:bodyPr>
          <a:lstStyle/>
          <a:p>
            <a:pPr algn="just">
              <a:lnSpc>
                <a:spcPts val="5109"/>
              </a:lnSpc>
            </a:pPr>
            <a:r>
              <a:rPr lang="en-US" sz="3339">
                <a:solidFill>
                  <a:srgbClr val="171A59"/>
                </a:solidFill>
                <a:latin typeface="Canva Sans Bold"/>
              </a:rPr>
              <a:t>The program enables the user (either requested by the guardians or from the administration) to be provided with their finalized transaction together with their unique reference number formalizing the generation of a receipt.</a:t>
            </a:r>
          </a:p>
          <a:p>
            <a:pPr algn="just">
              <a:lnSpc>
                <a:spcPts val="5109"/>
              </a:lnSpc>
            </a:pPr>
          </a:p>
        </p:txBody>
      </p:sp>
      <p:sp>
        <p:nvSpPr>
          <p:cNvPr name="TextBox 13" id="13"/>
          <p:cNvSpPr txBox="true"/>
          <p:nvPr/>
        </p:nvSpPr>
        <p:spPr>
          <a:xfrm rot="0">
            <a:off x="231298" y="502470"/>
            <a:ext cx="17825405" cy="842084"/>
          </a:xfrm>
          <a:prstGeom prst="rect">
            <a:avLst/>
          </a:prstGeom>
        </p:spPr>
        <p:txBody>
          <a:bodyPr anchor="t" rtlCol="false" tIns="0" lIns="0" bIns="0" rIns="0">
            <a:spAutoFit/>
          </a:bodyPr>
          <a:lstStyle/>
          <a:p>
            <a:pPr algn="l" marL="0" indent="0" lvl="0">
              <a:lnSpc>
                <a:spcPts val="6477"/>
              </a:lnSpc>
              <a:spcBef>
                <a:spcPct val="0"/>
              </a:spcBef>
            </a:pPr>
            <a:r>
              <a:rPr lang="en-US" sz="6111">
                <a:solidFill>
                  <a:srgbClr val="171A59"/>
                </a:solidFill>
                <a:latin typeface="Candal"/>
              </a:rPr>
              <a:t>Receipt Generation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AF1"/>
        </a:solidFill>
      </p:bgPr>
    </p:bg>
    <p:spTree>
      <p:nvGrpSpPr>
        <p:cNvPr id="1" name=""/>
        <p:cNvGrpSpPr/>
        <p:nvPr/>
      </p:nvGrpSpPr>
      <p:grpSpPr>
        <a:xfrm>
          <a:off x="0" y="0"/>
          <a:ext cx="0" cy="0"/>
          <a:chOff x="0" y="0"/>
          <a:chExt cx="0" cy="0"/>
        </a:xfrm>
      </p:grpSpPr>
      <p:grpSp>
        <p:nvGrpSpPr>
          <p:cNvPr name="Group 2" id="2"/>
          <p:cNvGrpSpPr/>
          <p:nvPr/>
        </p:nvGrpSpPr>
        <p:grpSpPr>
          <a:xfrm rot="0">
            <a:off x="-477005" y="9580428"/>
            <a:ext cx="19326005" cy="1413145"/>
            <a:chOff x="0" y="0"/>
            <a:chExt cx="5089977" cy="372186"/>
          </a:xfrm>
        </p:grpSpPr>
        <p:sp>
          <p:nvSpPr>
            <p:cNvPr name="Freeform 3" id="3"/>
            <p:cNvSpPr/>
            <p:nvPr/>
          </p:nvSpPr>
          <p:spPr>
            <a:xfrm flipH="false" flipV="false" rot="0">
              <a:off x="0" y="0"/>
              <a:ext cx="5089977" cy="372186"/>
            </a:xfrm>
            <a:custGeom>
              <a:avLst/>
              <a:gdLst/>
              <a:ahLst/>
              <a:cxnLst/>
              <a:rect r="r" b="b" t="t" l="l"/>
              <a:pathLst>
                <a:path h="372186" w="5089977">
                  <a:moveTo>
                    <a:pt x="0" y="0"/>
                  </a:moveTo>
                  <a:lnTo>
                    <a:pt x="5089977" y="0"/>
                  </a:lnTo>
                  <a:lnTo>
                    <a:pt x="5089977" y="372186"/>
                  </a:lnTo>
                  <a:lnTo>
                    <a:pt x="0" y="372186"/>
                  </a:lnTo>
                  <a:close/>
                </a:path>
              </a:pathLst>
            </a:custGeom>
            <a:solidFill>
              <a:srgbClr val="F2E982">
                <a:alpha val="40784"/>
              </a:srgbClr>
            </a:solidFill>
            <a:ln cap="sq">
              <a:noFill/>
              <a:prstDash val="solid"/>
              <a:miter/>
            </a:ln>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4947488" y="-1985844"/>
            <a:ext cx="4968619" cy="4805178"/>
            <a:chOff x="0" y="0"/>
            <a:chExt cx="840446" cy="812800"/>
          </a:xfrm>
        </p:grpSpPr>
        <p:sp>
          <p:nvSpPr>
            <p:cNvPr name="Freeform 6" id="6"/>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738658" y="7496233"/>
            <a:ext cx="1477316" cy="1428720"/>
            <a:chOff x="0" y="0"/>
            <a:chExt cx="840446" cy="812800"/>
          </a:xfrm>
        </p:grpSpPr>
        <p:sp>
          <p:nvSpPr>
            <p:cNvPr name="Freeform 9" id="9"/>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96441" y="1864108"/>
            <a:ext cx="18564877" cy="9645171"/>
          </a:xfrm>
          <a:custGeom>
            <a:avLst/>
            <a:gdLst/>
            <a:ahLst/>
            <a:cxnLst/>
            <a:rect r="r" b="b" t="t" l="l"/>
            <a:pathLst>
              <a:path h="9645171" w="18564877">
                <a:moveTo>
                  <a:pt x="0" y="0"/>
                </a:moveTo>
                <a:lnTo>
                  <a:pt x="18564877" y="0"/>
                </a:lnTo>
                <a:lnTo>
                  <a:pt x="18564877" y="9645172"/>
                </a:lnTo>
                <a:lnTo>
                  <a:pt x="0" y="9645172"/>
                </a:lnTo>
                <a:lnTo>
                  <a:pt x="0" y="0"/>
                </a:lnTo>
                <a:close/>
              </a:path>
            </a:pathLst>
          </a:custGeom>
          <a:blipFill>
            <a:blip r:embed="rId2"/>
            <a:stretch>
              <a:fillRect l="0" t="-45132" r="0" b="-103699"/>
            </a:stretch>
          </a:blipFill>
        </p:spPr>
      </p:sp>
      <p:sp>
        <p:nvSpPr>
          <p:cNvPr name="TextBox 12" id="12"/>
          <p:cNvSpPr txBox="true"/>
          <p:nvPr/>
        </p:nvSpPr>
        <p:spPr>
          <a:xfrm rot="0">
            <a:off x="231298" y="502470"/>
            <a:ext cx="17825405" cy="842084"/>
          </a:xfrm>
          <a:prstGeom prst="rect">
            <a:avLst/>
          </a:prstGeom>
        </p:spPr>
        <p:txBody>
          <a:bodyPr anchor="t" rtlCol="false" tIns="0" lIns="0" bIns="0" rIns="0">
            <a:spAutoFit/>
          </a:bodyPr>
          <a:lstStyle/>
          <a:p>
            <a:pPr algn="l" marL="0" indent="0" lvl="0">
              <a:lnSpc>
                <a:spcPts val="6477"/>
              </a:lnSpc>
              <a:spcBef>
                <a:spcPct val="0"/>
              </a:spcBef>
            </a:pPr>
            <a:r>
              <a:rPr lang="en-US" sz="6111">
                <a:solidFill>
                  <a:srgbClr val="171A59"/>
                </a:solidFill>
                <a:latin typeface="Candal"/>
              </a:rPr>
              <a:t>Flowchart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DAFwivxMLBo</dc:identifier>
  <dcterms:modified xsi:type="dcterms:W3CDTF">2011-08-01T06:04:30Z</dcterms:modified>
  <cp:revision>1</cp:revision>
  <dc:title>Yellow Illustrative Brainstorming Presentation</dc:title>
</cp:coreProperties>
</file>